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67" r:id="rId2"/>
    <p:sldId id="256" r:id="rId3"/>
    <p:sldId id="257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0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7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D91FB6-9BFD-4602-AB7A-09308703CBEE}" type="datetimeFigureOut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C48B9-432A-462B-A290-91166C01B11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0047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CFBB7C-1D32-8130-B118-A6F95312A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98E4F0-FAA8-C128-F164-D594931A3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C8DB10-D632-7AAC-7141-34A5BCB84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5026-FD2F-4E4E-BE7C-08C13F66E29C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BDEED9-F5B0-B69F-FB73-3DC22498E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81E423-EF27-94F6-F01B-612AAEB52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A93BA063-F88F-46E0-AC27-A99E36AF78F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pic>
        <p:nvPicPr>
          <p:cNvPr id="8" name="圖片 7" descr="一張含有 字型, 圖形, 標誌, 文字 的圖片&#10;&#10;AI 產生的內容可能不正確。">
            <a:extLst>
              <a:ext uri="{FF2B5EF4-FFF2-40B4-BE49-F238E27FC236}">
                <a16:creationId xmlns:a16="http://schemas.microsoft.com/office/drawing/2014/main" id="{EBFF5A24-3C3B-563B-10CD-25078B3FDE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7" y="6048785"/>
            <a:ext cx="1257983" cy="80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00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BBEE2D-4601-EB85-5313-6CEAFD1BF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9149159-DB80-2312-30C1-43EE8DA89B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7CC663-0E53-2D0D-BCA3-5907F2773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71E5B-1D36-4CE3-BC89-F39718893211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4576981-6107-0AD1-3F5C-9BF69AD0A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B207C8-A78C-C08B-3FBC-22E92127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287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B67C663-49EF-D87E-B418-B7BE6432D2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283B6FF-D294-FA41-1200-B42D6CFEA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79D839F-81C7-DC76-F81A-2DBD85054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3118C-8F13-4667-AC1B-1355C71C3F75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DD5BC65-F164-35A2-9A37-E6926E19C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00029F-002C-E039-04F1-7A28BEFCA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4093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BD5430-B4F8-294C-C45E-1891447BF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AF923E-CE4F-B12A-1C78-21F9DFC55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45CD1A-7950-11D0-4071-2A29933CE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4CF-7938-4EC7-804B-21228C7901EB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07408B-ABDE-4CB0-FCD5-87DB3D390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56350"/>
            <a:ext cx="4114800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FF73926-151C-1555-4838-DF6D7703D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A93BA063-F88F-46E0-AC27-A99E36AF78F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pic>
        <p:nvPicPr>
          <p:cNvPr id="7" name="圖片 6" descr="一張含有 字型, 圖形, 標誌, 文字 的圖片&#10;&#10;AI 產生的內容可能不正確。">
            <a:extLst>
              <a:ext uri="{FF2B5EF4-FFF2-40B4-BE49-F238E27FC236}">
                <a16:creationId xmlns:a16="http://schemas.microsoft.com/office/drawing/2014/main" id="{E913F050-7BA4-DB17-9F4D-71F5C07309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7" y="6048785"/>
            <a:ext cx="1257983" cy="80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24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A8B712-6B4D-9DBC-2005-ED7F18B4A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36C4023-3FC5-F272-61D0-2BCA6A5B2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B3373D2-75F9-642D-30C3-4CA73BA3E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D69AB-3E47-4FD9-BD96-DBDEEDA87C01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164E2B-3F73-F0B9-65D6-A572918B6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83BEB0-7626-6C87-EDCE-00DC7F9FB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6940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CAE478-8B17-6012-8FCD-80039EC9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3F3D49-248D-64AE-8FA6-D0FBE88B32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8F087C7-D401-213E-3F57-9A5A19F0C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37FBB66-3835-E486-04A4-887D46FE1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78711-31E5-48D3-A045-06F395E83A1B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D7262F2-05DF-F840-BA80-1138B76E6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3723CF1-973D-AAA0-4D68-B08BC8AA1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2412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365212-F92B-739F-5AB9-54ABA56B8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C81A896-A687-714B-A921-C25C4EB19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1A8158B-8833-366B-4B7B-011586A377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93121DF-9936-0AA3-AE52-FC7DD562CA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E0253E1-3326-3396-8940-F501209D92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1609F3F-E231-B5D6-B993-51B4D199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69501-0815-4856-8113-0566C450F2A6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C07E7C6-988B-6286-B204-C212EC462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9ED74AC-F46C-3F8E-06FB-AF1DB0745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9761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A2A63-3FA7-E902-825B-C6133F0D2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D457C21-7EE0-A0F4-0216-9AC02A495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D6247-5EC6-4D73-9CFA-CC50FF3F49D2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DC77DB-6CCD-43EB-D072-0F25B773D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7B146EF-FBE2-6D78-A48D-E2761AAF6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0784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DA4FC89-633F-F2D4-DAA6-F7759FD9A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4FDF8-FBF0-4FF4-AFC0-4C1CD0D6ECFE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8AA20BC-7BC9-EE05-0C4A-C74C087AD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13BAC22-C4C7-4271-01DD-D48067117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4313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BF4307-E96F-4695-58F1-149ACE587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57B08CF-738A-7532-760F-2BD588DB6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B6DBD80-A0AF-D7FF-E9E2-AE7E6C61B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DE51756-3F3C-5649-E9CA-1F0C6D9FC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1D95-0A29-406A-BD77-0C2EBA332E15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F4D6056-8A10-7463-4670-60CDFE9DA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10F0CD5-9801-A2B5-B120-6B721CA9F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996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0C17A6-0F73-E57B-860D-66365DEE3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3E54600-50A6-26A5-77FA-4AD345454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5AB6F87-8BB4-84AF-3399-B247E4429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A02495C-9E53-CDEB-9072-42B642F27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A4D8-14A6-429F-985D-2D3F5A070886}" type="datetime1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4E3D416-F79E-B55F-6984-3D2CC8514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9C53B31-8F07-FAC4-AE9A-415E4D577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6972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1EDC46F-4F92-62BC-795E-E4B13950D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D9DB404-67D8-9286-B2FD-5B138242C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C93AF8-AB44-8969-2F98-BDC2BFDFA4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8462092F-10A1-4412-BDFC-51B2A1444A7F}" type="datetime1">
              <a:rPr lang="zh-TW" altLang="en-US" smtClean="0"/>
              <a:t>2025/12/21</a:t>
            </a:fld>
            <a:endParaRPr lang="zh-TW" alt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1CCF38-1AF2-B295-9465-6BB738E7D3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8252C2A-8DA3-AD53-98BF-2528A978B1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A93BA063-F88F-46E0-AC27-A99E36AF78F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20387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BD3F9-41F5-CB0D-344D-F6A5E3DDDB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zh-TW" altLang="en-US" dirty="0"/>
              <a:t>零剩食：</a:t>
            </a:r>
            <a:r>
              <a:rPr lang="en-US" altLang="zh-TW" dirty="0"/>
              <a:t>AI</a:t>
            </a:r>
            <a:r>
              <a:rPr lang="zh-TW" altLang="en-US" dirty="0"/>
              <a:t>創意主廚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8A524C9-CA6E-0F7B-AA33-AF9D33284B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zh-TW" altLang="en-US" dirty="0"/>
              <a:t>第二組</a:t>
            </a:r>
            <a:endParaRPr lang="en-US" altLang="zh-TW" dirty="0"/>
          </a:p>
          <a:p>
            <a:pPr algn="l"/>
            <a:r>
              <a:rPr lang="zh-TW" altLang="en-US" dirty="0"/>
              <a:t>組長：黃凡爵</a:t>
            </a:r>
            <a:endParaRPr lang="en-US" altLang="zh-TW" dirty="0"/>
          </a:p>
          <a:p>
            <a:pPr algn="l"/>
            <a:r>
              <a:rPr lang="zh-TW" altLang="en-US" dirty="0"/>
              <a:t>組員：王弘凱、黃冠傑、盧柏辰、廖柏瑋、黃郁如</a:t>
            </a:r>
          </a:p>
        </p:txBody>
      </p:sp>
    </p:spTree>
    <p:extLst>
      <p:ext uri="{BB962C8B-B14F-4D97-AF65-F5344CB8AC3E}">
        <p14:creationId xmlns:p14="http://schemas.microsoft.com/office/powerpoint/2010/main" val="2262882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BD3F9-41F5-CB0D-344D-F6A5E3DD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l"/>
            <a:r>
              <a:rPr lang="zh-TW" altLang="en-US" sz="3000" dirty="0"/>
              <a:t>問題與描述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C43EEC9D-D365-7724-B147-C754C2B2F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2129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effectLst/>
              </a:rPr>
              <a:t>庫存盲點：不知冰箱有什麼，導致重複購買與過期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effectLst/>
              </a:rPr>
              <a:t>料理卡關：剩食零散難處理，手動搜尋食譜太麻煩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effectLst/>
              </a:rPr>
              <a:t>動力缺口：環保概念太遙遠，缺乏即時成就感</a:t>
            </a:r>
          </a:p>
          <a:p>
            <a:endParaRPr lang="zh-TW" alt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1B21E5C-E96B-4A86-BA9F-BFED42CA7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0733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BD3F9-41F5-CB0D-344D-F6A5E3DD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zh-TW" altLang="en-US" dirty="0"/>
              <a:t>目的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291BE6E-2CC0-A327-5F16-87AF9C107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effectLst/>
              </a:rPr>
              <a:t>自動化：拍照即盤點，庫存秒上雲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effectLst/>
              </a:rPr>
              <a:t>客製化：</a:t>
            </a:r>
            <a:r>
              <a:rPr lang="en-US" altLang="zh-TW" dirty="0">
                <a:effectLst/>
              </a:rPr>
              <a:t>AI </a:t>
            </a:r>
            <a:r>
              <a:rPr lang="zh-TW" altLang="en-US" dirty="0">
                <a:effectLst/>
              </a:rPr>
              <a:t>變食譜，剩食變佳餚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effectLst/>
              </a:rPr>
              <a:t>具象化：減碳有數據，環保更有感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effectLst/>
              </a:rPr>
              <a:t>獎勵化：煮菜換優惠，省錢又省心</a:t>
            </a:r>
          </a:p>
          <a:p>
            <a:endParaRPr lang="zh-TW" altLang="en-US" dirty="0"/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70F4EEF7-C734-6CE7-AADD-AA9589ECF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9375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BD3F9-41F5-CB0D-344D-F6A5E3DD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現況市場分析</a:t>
            </a:r>
          </a:p>
        </p:txBody>
      </p:sp>
      <p:graphicFrame>
        <p:nvGraphicFramePr>
          <p:cNvPr id="8" name="內容版面配置區 7">
            <a:extLst>
              <a:ext uri="{FF2B5EF4-FFF2-40B4-BE49-F238E27FC236}">
                <a16:creationId xmlns:a16="http://schemas.microsoft.com/office/drawing/2014/main" id="{24383EB8-F1F7-FFCE-088A-004C2052DF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3575138"/>
              </p:ext>
            </p:extLst>
          </p:nvPr>
        </p:nvGraphicFramePr>
        <p:xfrm>
          <a:off x="838200" y="1825624"/>
          <a:ext cx="10730948" cy="37800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785">
                  <a:extLst>
                    <a:ext uri="{9D8B030D-6E8A-4147-A177-3AD203B41FA5}">
                      <a16:colId xmlns:a16="http://schemas.microsoft.com/office/drawing/2014/main" val="825855653"/>
                    </a:ext>
                  </a:extLst>
                </a:gridCol>
                <a:gridCol w="2869864">
                  <a:extLst>
                    <a:ext uri="{9D8B030D-6E8A-4147-A177-3AD203B41FA5}">
                      <a16:colId xmlns:a16="http://schemas.microsoft.com/office/drawing/2014/main" val="3975617905"/>
                    </a:ext>
                  </a:extLst>
                </a:gridCol>
                <a:gridCol w="3222562">
                  <a:extLst>
                    <a:ext uri="{9D8B030D-6E8A-4147-A177-3AD203B41FA5}">
                      <a16:colId xmlns:a16="http://schemas.microsoft.com/office/drawing/2014/main" val="2795717296"/>
                    </a:ext>
                  </a:extLst>
                </a:gridCol>
                <a:gridCol w="2682737">
                  <a:extLst>
                    <a:ext uri="{9D8B030D-6E8A-4147-A177-3AD203B41FA5}">
                      <a16:colId xmlns:a16="http://schemas.microsoft.com/office/drawing/2014/main" val="793424500"/>
                    </a:ext>
                  </a:extLst>
                </a:gridCol>
              </a:tblGrid>
              <a:tr h="669881">
                <a:tc>
                  <a:txBody>
                    <a:bodyPr/>
                    <a:lstStyle/>
                    <a:p>
                      <a:pPr algn="ctr" rtl="0"/>
                      <a:r>
                        <a:rPr lang="zh-TW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比較維度</a:t>
                      </a:r>
                    </a:p>
                  </a:txBody>
                  <a:tcPr marL="114300" marR="114300" marT="76200" marB="7620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商業端硬體 </a:t>
                      </a:r>
                      <a:r>
                        <a:rPr lang="en-US" altLang="zh-TW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Winnow)</a:t>
                      </a:r>
                    </a:p>
                  </a:txBody>
                  <a:tcPr marL="114300" marR="114300" marT="76200" marB="7620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傳統食譜 </a:t>
                      </a:r>
                      <a:r>
                        <a:rPr 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App (</a:t>
                      </a:r>
                      <a:r>
                        <a:rPr lang="en-US" b="1" dirty="0" err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SuperCook</a:t>
                      </a:r>
                      <a:r>
                        <a:rPr 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)</a:t>
                      </a:r>
                    </a:p>
                  </a:txBody>
                  <a:tcPr marL="114300" marR="114300" marT="76200" marB="7620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AI Creative Chef (</a:t>
                      </a:r>
                      <a:r>
                        <a:rPr lang="zh-TW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本專案</a:t>
                      </a:r>
                      <a:r>
                        <a:rPr lang="en-US" altLang="zh-TW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)</a:t>
                      </a:r>
                      <a:endParaRPr lang="zh-TW" altLang="en-US" b="1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804"/>
                  </a:ext>
                </a:extLst>
              </a:tr>
              <a:tr h="669881"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資料輸入方式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專用攝影機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/</a:t>
                      </a:r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秤重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手動勾選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/</a:t>
                      </a:r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打字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手機拍照 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AI </a:t>
                      </a:r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自動辨識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)</a:t>
                      </a:r>
                      <a:endParaRPr lang="zh-TW" altLang="en-US" b="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/>
                </a:tc>
                <a:extLst>
                  <a:ext uri="{0D108BD9-81ED-4DB2-BD59-A6C34878D82A}">
                    <a16:rowId xmlns:a16="http://schemas.microsoft.com/office/drawing/2014/main" val="2718554811"/>
                  </a:ext>
                </a:extLst>
              </a:tr>
              <a:tr h="1100519"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核心價值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成本控制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/</a:t>
                      </a:r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數據分析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食譜搜尋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庫存管理 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+ </a:t>
                      </a:r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創意生成 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+ ESG </a:t>
                      </a:r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獎勵</a:t>
                      </a:r>
                    </a:p>
                  </a:txBody>
                  <a:tcPr marL="114300" marR="114300" marT="76200" marB="76200" anchor="ctr"/>
                </a:tc>
                <a:extLst>
                  <a:ext uri="{0D108BD9-81ED-4DB2-BD59-A6C34878D82A}">
                    <a16:rowId xmlns:a16="http://schemas.microsoft.com/office/drawing/2014/main" val="4124368319"/>
                  </a:ext>
                </a:extLst>
              </a:tr>
              <a:tr h="669881"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硬體需求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高 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(&gt; $1000 </a:t>
                      </a:r>
                      <a:r>
                        <a:rPr 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USD)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低 </a:t>
                      </a:r>
                      <a:r>
                        <a:rPr lang="en-US" altLang="zh-TW" b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zh-TW" altLang="en-US" b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手機</a:t>
                      </a:r>
                      <a:r>
                        <a:rPr lang="en-US" altLang="zh-TW" b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)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低 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手機</a:t>
                      </a:r>
                      <a:r>
                        <a:rPr lang="en-US" altLang="zh-TW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/</a:t>
                      </a:r>
                      <a:r>
                        <a:rPr 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Line Bot)</a:t>
                      </a:r>
                    </a:p>
                  </a:txBody>
                  <a:tcPr marL="114300" marR="114300" marT="76200" marB="76200" anchor="ctr"/>
                </a:tc>
                <a:extLst>
                  <a:ext uri="{0D108BD9-81ED-4DB2-BD59-A6C34878D82A}">
                    <a16:rowId xmlns:a16="http://schemas.microsoft.com/office/drawing/2014/main" val="2320654496"/>
                  </a:ext>
                </a:extLst>
              </a:tr>
              <a:tr h="669881"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環境回饋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企業報表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無</a:t>
                      </a:r>
                    </a:p>
                  </a:txBody>
                  <a:tcPr marL="114300" marR="114300" marT="76200" marB="762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TW" altLang="en-US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個人化碳足跡儀表板</a:t>
                      </a:r>
                    </a:p>
                  </a:txBody>
                  <a:tcPr marL="114300" marR="114300" marT="76200" marB="76200" anchor="ctr"/>
                </a:tc>
                <a:extLst>
                  <a:ext uri="{0D108BD9-81ED-4DB2-BD59-A6C34878D82A}">
                    <a16:rowId xmlns:a16="http://schemas.microsoft.com/office/drawing/2014/main" val="4270384230"/>
                  </a:ext>
                </a:extLst>
              </a:tr>
            </a:tbl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C9C97C7E-45E8-F234-0129-7A8ECE83506A}"/>
              </a:ext>
            </a:extLst>
          </p:cNvPr>
          <p:cNvSpPr/>
          <p:nvPr/>
        </p:nvSpPr>
        <p:spPr>
          <a:xfrm>
            <a:off x="8918713" y="1825624"/>
            <a:ext cx="2650435" cy="37800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Times New Roman" panose="02020603050405020304" pitchFamily="18" charset="0"/>
            </a:endParaRPr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0F2C966C-B11B-C19A-F9F0-A2F641AF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0841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BD3F9-41F5-CB0D-344D-F6A5E3DD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Data Flow Diagram</a:t>
            </a:r>
            <a:endParaRPr lang="zh-TW" altLang="en-US" dirty="0"/>
          </a:p>
        </p:txBody>
      </p:sp>
      <p:pic>
        <p:nvPicPr>
          <p:cNvPr id="10" name="內容版面配置區 9" descr="一張含有 文字, 螢幕擷取畫面, 字型, 圖表 的圖片&#10;&#10;AI 產生的內容可能不正確。">
            <a:extLst>
              <a:ext uri="{FF2B5EF4-FFF2-40B4-BE49-F238E27FC236}">
                <a16:creationId xmlns:a16="http://schemas.microsoft.com/office/drawing/2014/main" id="{0A33E023-34F9-CF93-EF05-8B943B7B0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4"/>
          <a:stretch/>
        </p:blipFill>
        <p:spPr>
          <a:xfrm>
            <a:off x="1359903" y="1427919"/>
            <a:ext cx="9472195" cy="4399723"/>
          </a:xfrm>
        </p:spPr>
      </p:pic>
      <p:sp>
        <p:nvSpPr>
          <p:cNvPr id="12" name="投影片編號版面配置區 11">
            <a:extLst>
              <a:ext uri="{FF2B5EF4-FFF2-40B4-BE49-F238E27FC236}">
                <a16:creationId xmlns:a16="http://schemas.microsoft.com/office/drawing/2014/main" id="{83D67F06-3FDC-550D-A9EF-622FFC1B8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594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BD3F9-41F5-CB0D-344D-F6A5E3DD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System Architecture</a:t>
            </a:r>
            <a:endParaRPr lang="zh-TW" altLang="en-US" dirty="0"/>
          </a:p>
        </p:txBody>
      </p:sp>
      <p:pic>
        <p:nvPicPr>
          <p:cNvPr id="10" name="內容版面配置區 9" descr="一張含有 文字, 螢幕擷取畫面, 字型, 圖表 的圖片&#10;&#10;AI 產生的內容可能不正確。">
            <a:extLst>
              <a:ext uri="{FF2B5EF4-FFF2-40B4-BE49-F238E27FC236}">
                <a16:creationId xmlns:a16="http://schemas.microsoft.com/office/drawing/2014/main" id="{550E2509-BFA0-A2FC-1CC3-086FD7083A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18"/>
          <a:stretch/>
        </p:blipFill>
        <p:spPr>
          <a:xfrm>
            <a:off x="1360200" y="1277683"/>
            <a:ext cx="9471600" cy="4607431"/>
          </a:xfrm>
        </p:spPr>
      </p:pic>
      <p:sp>
        <p:nvSpPr>
          <p:cNvPr id="12" name="投影片編號版面配置區 11">
            <a:extLst>
              <a:ext uri="{FF2B5EF4-FFF2-40B4-BE49-F238E27FC236}">
                <a16:creationId xmlns:a16="http://schemas.microsoft.com/office/drawing/2014/main" id="{C14F09E6-DE90-8ACC-A0EC-244DDA2E9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8127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BD3F9-41F5-CB0D-344D-F6A5E3DD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分工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A16D879-3E2D-67B6-EB51-21E3E2FA98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4130387"/>
              </p:ext>
            </p:extLst>
          </p:nvPr>
        </p:nvGraphicFramePr>
        <p:xfrm>
          <a:off x="278294" y="1825625"/>
          <a:ext cx="1174143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1723">
                  <a:extLst>
                    <a:ext uri="{9D8B030D-6E8A-4147-A177-3AD203B41FA5}">
                      <a16:colId xmlns:a16="http://schemas.microsoft.com/office/drawing/2014/main" val="4053467194"/>
                    </a:ext>
                  </a:extLst>
                </a:gridCol>
                <a:gridCol w="1583635">
                  <a:extLst>
                    <a:ext uri="{9D8B030D-6E8A-4147-A177-3AD203B41FA5}">
                      <a16:colId xmlns:a16="http://schemas.microsoft.com/office/drawing/2014/main" val="635279974"/>
                    </a:ext>
                  </a:extLst>
                </a:gridCol>
                <a:gridCol w="1467679">
                  <a:extLst>
                    <a:ext uri="{9D8B030D-6E8A-4147-A177-3AD203B41FA5}">
                      <a16:colId xmlns:a16="http://schemas.microsoft.com/office/drawing/2014/main" val="967392487"/>
                    </a:ext>
                  </a:extLst>
                </a:gridCol>
                <a:gridCol w="1467679">
                  <a:extLst>
                    <a:ext uri="{9D8B030D-6E8A-4147-A177-3AD203B41FA5}">
                      <a16:colId xmlns:a16="http://schemas.microsoft.com/office/drawing/2014/main" val="1298032480"/>
                    </a:ext>
                  </a:extLst>
                </a:gridCol>
                <a:gridCol w="1467679">
                  <a:extLst>
                    <a:ext uri="{9D8B030D-6E8A-4147-A177-3AD203B41FA5}">
                      <a16:colId xmlns:a16="http://schemas.microsoft.com/office/drawing/2014/main" val="3479071637"/>
                    </a:ext>
                  </a:extLst>
                </a:gridCol>
                <a:gridCol w="1467679">
                  <a:extLst>
                    <a:ext uri="{9D8B030D-6E8A-4147-A177-3AD203B41FA5}">
                      <a16:colId xmlns:a16="http://schemas.microsoft.com/office/drawing/2014/main" val="1627548"/>
                    </a:ext>
                  </a:extLst>
                </a:gridCol>
                <a:gridCol w="1467679">
                  <a:extLst>
                    <a:ext uri="{9D8B030D-6E8A-4147-A177-3AD203B41FA5}">
                      <a16:colId xmlns:a16="http://schemas.microsoft.com/office/drawing/2014/main" val="3946083341"/>
                    </a:ext>
                  </a:extLst>
                </a:gridCol>
                <a:gridCol w="1467679">
                  <a:extLst>
                    <a:ext uri="{9D8B030D-6E8A-4147-A177-3AD203B41FA5}">
                      <a16:colId xmlns:a16="http://schemas.microsoft.com/office/drawing/2014/main" val="31223793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蒐集資料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建立模型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資料庫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架設雲端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LINE BOT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數據分析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 err="1">
                          <a:latin typeface="Times New Roman" panose="02020603050405020304" pitchFamily="18" charset="0"/>
                        </a:rPr>
                        <a:t>Dify</a:t>
                      </a:r>
                      <a:r>
                        <a:rPr lang="zh-TW" altLang="en-US" sz="1600" dirty="0"/>
                        <a:t>開源平台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633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黃凡爵</a:t>
                      </a:r>
                      <a:r>
                        <a:rPr lang="en-US" altLang="zh-TW" sz="1600" dirty="0"/>
                        <a:t>(</a:t>
                      </a:r>
                      <a:r>
                        <a:rPr lang="zh-TW" altLang="en-US" sz="1600" dirty="0"/>
                        <a:t>組長</a:t>
                      </a:r>
                      <a:r>
                        <a:rPr lang="en-US" altLang="zh-TW" sz="1600" dirty="0"/>
                        <a:t>)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7756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王弘凱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3396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黃冠傑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881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盧柏辰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5825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廖柏瑋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4052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600" dirty="0">
                          <a:latin typeface="Times New Roman" panose="02020603050405020304" pitchFamily="18" charset="0"/>
                        </a:rPr>
                        <a:t>黃郁如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</a:rPr>
                        <a:t>V</a:t>
                      </a:r>
                      <a:endParaRPr lang="zh-TW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dirty="0">
                        <a:latin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245920"/>
                  </a:ext>
                </a:extLst>
              </a:tr>
            </a:tbl>
          </a:graphicData>
        </a:graphic>
      </p:graphicFrame>
      <p:sp>
        <p:nvSpPr>
          <p:cNvPr id="13" name="投影片編號版面配置區 12">
            <a:extLst>
              <a:ext uri="{FF2B5EF4-FFF2-40B4-BE49-F238E27FC236}">
                <a16:creationId xmlns:a16="http://schemas.microsoft.com/office/drawing/2014/main" id="{6F8EB685-9072-B2A1-C636-943B08F5A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6611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BD3F9-41F5-CB0D-344D-F6A5E3DD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風險控制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0505323-94AA-F019-D981-930EAB14F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技術問題</a:t>
            </a:r>
            <a:r>
              <a:rPr lang="en-US" altLang="zh-TW" sz="2400" dirty="0"/>
              <a:t>:</a:t>
            </a:r>
          </a:p>
          <a:p>
            <a:pPr marL="0" indent="0">
              <a:buNone/>
            </a:pPr>
            <a:r>
              <a:rPr lang="en-US" altLang="zh-TW" sz="2400" dirty="0"/>
              <a:t>	</a:t>
            </a:r>
            <a:r>
              <a:rPr lang="zh-TW" altLang="en-US" sz="2400" dirty="0"/>
              <a:t>程式碼或架構不熟</a:t>
            </a:r>
            <a:endParaRPr lang="en-US" altLang="zh-TW" sz="2400" dirty="0"/>
          </a:p>
          <a:p>
            <a:r>
              <a:rPr lang="zh-TW" altLang="en-US" sz="2400" dirty="0"/>
              <a:t>解決方案</a:t>
            </a:r>
            <a:r>
              <a:rPr lang="en-US" altLang="zh-TW" sz="2400" dirty="0"/>
              <a:t>:</a:t>
            </a:r>
          </a:p>
          <a:p>
            <a:pPr marL="0" indent="0">
              <a:buNone/>
            </a:pPr>
            <a:r>
              <a:rPr lang="en-US" altLang="zh-TW" sz="2400" dirty="0"/>
              <a:t>	</a:t>
            </a:r>
            <a:r>
              <a:rPr lang="zh-TW" altLang="en-US" sz="2400" dirty="0"/>
              <a:t>針對技術不熟悉的挑戰，執行每週讀書會與 </a:t>
            </a:r>
            <a:r>
              <a:rPr lang="en-US" altLang="zh-TW" sz="2400" dirty="0"/>
              <a:t>Code Review </a:t>
            </a:r>
            <a:r>
              <a:rPr lang="zh-TW" altLang="en-US" sz="2400" dirty="0"/>
              <a:t>機制</a:t>
            </a:r>
            <a:endParaRPr lang="en-US" altLang="zh-TW" sz="2400" dirty="0"/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20F9BA3E-373A-7D05-B5AB-E5837568A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0488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BD3F9-41F5-CB0D-344D-F6A5E3DD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Agile Plan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D50A672-E3E2-25E6-4817-1DC0430A0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Phase 1</a:t>
            </a:r>
            <a:r>
              <a:rPr lang="zh-TW" altLang="en-US" dirty="0"/>
              <a:t>：資料蒐集及基礎準備</a:t>
            </a:r>
            <a:r>
              <a:rPr lang="en-US" altLang="zh-TW" dirty="0"/>
              <a:t>(</a:t>
            </a:r>
            <a:r>
              <a:rPr lang="en-US" altLang="zh-TW" b="0" dirty="0">
                <a:effectLst/>
              </a:rPr>
              <a:t>12/15~12/29)</a:t>
            </a:r>
          </a:p>
          <a:p>
            <a:pPr>
              <a:spcBef>
                <a:spcPts val="0"/>
              </a:spcBef>
            </a:pPr>
            <a:r>
              <a:rPr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資料蒐集及清洗</a:t>
            </a:r>
            <a:endParaRPr lang="en-US" altLang="zh-TW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資料庫設計</a:t>
            </a:r>
            <a:endParaRPr lang="en-US" altLang="zh-TW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讀書會分享</a:t>
            </a:r>
            <a:r>
              <a:rPr lang="en-US" altLang="zh-TW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(</a:t>
            </a:r>
            <a:r>
              <a:rPr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基礎建立</a:t>
            </a:r>
            <a:r>
              <a:rPr lang="en-US" altLang="zh-TW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)</a:t>
            </a:r>
          </a:p>
          <a:p>
            <a:pPr>
              <a:spcBef>
                <a:spcPts val="0"/>
              </a:spcBef>
            </a:pPr>
            <a:endParaRPr lang="en-US" altLang="zh-TW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endParaRPr lang="en-US" altLang="zh-TW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TW" dirty="0"/>
              <a:t>Phase 2</a:t>
            </a:r>
            <a:r>
              <a:rPr lang="zh-TW" altLang="en-US" dirty="0"/>
              <a:t>：模型開發及串接</a:t>
            </a:r>
            <a:r>
              <a:rPr lang="en-US" altLang="zh-TW" dirty="0"/>
              <a:t>(12/29~1/6)</a:t>
            </a:r>
          </a:p>
          <a:p>
            <a:pPr>
              <a:spcBef>
                <a:spcPts val="0"/>
              </a:spcBef>
            </a:pPr>
            <a:r>
              <a:rPr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調整模型</a:t>
            </a:r>
            <a:endParaRPr lang="en-US" altLang="zh-TW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zh-TW" altLang="en-US" sz="1800" i="0" u="none" strike="noStrike" dirty="0">
                <a:solidFill>
                  <a:srgbClr val="FF0000"/>
                </a:solidFill>
                <a:latin typeface="Times New Roman" panose="02020603050405020304" pitchFamily="18" charset="0"/>
              </a:rPr>
              <a:t>串接後端資料庫</a:t>
            </a:r>
            <a:endParaRPr lang="en-US" altLang="zh-TW" sz="1800" i="0" u="none" strike="noStrike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endParaRPr lang="en-US" altLang="zh-TW" sz="1800" i="0" u="none" strike="noStrike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TW" dirty="0"/>
              <a:t>Phase 3</a:t>
            </a:r>
            <a:r>
              <a:rPr lang="zh-TW" altLang="en-US" dirty="0"/>
              <a:t>：前端優化及部屬</a:t>
            </a:r>
            <a:r>
              <a:rPr lang="en-US" altLang="zh-TW" dirty="0"/>
              <a:t>(12/29~1/13)</a:t>
            </a:r>
          </a:p>
          <a:p>
            <a:pPr>
              <a:spcBef>
                <a:spcPts val="0"/>
              </a:spcBef>
            </a:pPr>
            <a:r>
              <a:rPr lang="en-US" altLang="zh-TW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LINE BOT</a:t>
            </a:r>
            <a:r>
              <a:rPr lang="zh-TW" altLang="en-US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功能及美編優化</a:t>
            </a:r>
            <a:endParaRPr lang="en-US" altLang="zh-TW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zh-TW" altLang="en-US" sz="1800" i="0" u="none" strike="noStrike" dirty="0">
                <a:solidFill>
                  <a:srgbClr val="FF0000"/>
                </a:solidFill>
                <a:latin typeface="Times New Roman" panose="02020603050405020304" pitchFamily="18" charset="0"/>
              </a:rPr>
              <a:t>碳足跡儀表板介面優化</a:t>
            </a:r>
            <a:endParaRPr lang="en-US" altLang="zh-TW" sz="1800" i="0" u="none" strike="noStrike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zh-TW" altLang="en-US" sz="1800" i="0" u="none" strike="noStrike" dirty="0">
                <a:solidFill>
                  <a:srgbClr val="FF0000"/>
                </a:solidFill>
                <a:latin typeface="Times New Roman" panose="02020603050405020304" pitchFamily="18" charset="0"/>
              </a:rPr>
              <a:t>雲端部屬</a:t>
            </a:r>
            <a:endParaRPr lang="en-US" altLang="zh-TW" sz="1800" i="0" u="none" strike="noStrike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altLang="zh-TW" sz="1800" i="0" u="none" strike="noStrike" dirty="0">
                <a:solidFill>
                  <a:srgbClr val="FF0000"/>
                </a:solidFill>
                <a:latin typeface="Times New Roman" panose="02020603050405020304" pitchFamily="18" charset="0"/>
              </a:rPr>
              <a:t>1/13</a:t>
            </a:r>
            <a:r>
              <a:rPr lang="zh-TW" altLang="en-US" sz="1800" i="0" u="none" strike="noStrike" dirty="0">
                <a:solidFill>
                  <a:srgbClr val="FF0000"/>
                </a:solidFill>
                <a:latin typeface="Times New Roman" panose="02020603050405020304" pitchFamily="18" charset="0"/>
              </a:rPr>
              <a:t>完成專案</a:t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A716BB78-9067-4F06-7565-BF12E1909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A063-F88F-46E0-AC27-A99E36AF78F5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7718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自訂 3">
      <a:majorFont>
        <a:latin typeface="Times New Roman"/>
        <a:ea typeface="微軟正黑體"/>
        <a:cs typeface=""/>
      </a:majorFont>
      <a:minorFont>
        <a:latin typeface="Times New Roman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380</Words>
  <Application>Microsoft Office PowerPoint</Application>
  <PresentationFormat>寬螢幕</PresentationFormat>
  <Paragraphs>105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Google Sans Text</vt:lpstr>
      <vt:lpstr>Aptos</vt:lpstr>
      <vt:lpstr>Arial</vt:lpstr>
      <vt:lpstr>Times New Roman</vt:lpstr>
      <vt:lpstr>Office 佈景主題</vt:lpstr>
      <vt:lpstr>零剩食：AI創意主廚</vt:lpstr>
      <vt:lpstr>問題與描述</vt:lpstr>
      <vt:lpstr>目的</vt:lpstr>
      <vt:lpstr>現況市場分析</vt:lpstr>
      <vt:lpstr>Data Flow Diagram</vt:lpstr>
      <vt:lpstr>System Architecture</vt:lpstr>
      <vt:lpstr>分工</vt:lpstr>
      <vt:lpstr>風險控制</vt:lpstr>
      <vt:lpstr>Agile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凡爵 黃</dc:creator>
  <cp:lastModifiedBy>凡爵 黃</cp:lastModifiedBy>
  <cp:revision>2</cp:revision>
  <dcterms:created xsi:type="dcterms:W3CDTF">2025-12-21T08:17:19Z</dcterms:created>
  <dcterms:modified xsi:type="dcterms:W3CDTF">2025-12-21T09:33:38Z</dcterms:modified>
</cp:coreProperties>
</file>

<file path=docProps/thumbnail.jpeg>
</file>